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20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1" r:id="rId15"/>
    <p:sldId id="272" r:id="rId16"/>
    <p:sldId id="273" r:id="rId17"/>
    <p:sldId id="274" r:id="rId18"/>
    <p:sldId id="275" r:id="rId19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4735435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slide" Target="../slides/slide14.xml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5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6f4fcd62afa44f3c4c5a7a2#tid=6705f70796cf5f00099289d0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47888" y="4242816"/>
            <a:ext cx="2926080" cy="7772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385048" y="4242816"/>
            <a:ext cx="2660904" cy="7772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英语                    必修  第三册  WY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4336" y="2020824"/>
            <a:ext cx="2295144" cy="134416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944" y="2587752"/>
            <a:ext cx="3840480" cy="146304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7632" y="2350008"/>
            <a:ext cx="2377440" cy="2276856"/>
          </a:xfrm>
          <a:prstGeom prst="rect">
            <a:avLst/>
          </a:prstGeom>
        </p:spPr>
      </p:pic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4688" y="2350008"/>
            <a:ext cx="768096" cy="768096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4688" y="3803904"/>
            <a:ext cx="768096" cy="768096"/>
          </a:xfrm>
          <a:prstGeom prst="rect">
            <a:avLst/>
          </a:prstGeom>
        </p:spPr>
      </p:pic>
      <p:sp>
        <p:nvSpPr>
          <p:cNvPr id="6" name="MasterShapeName"/>
          <p:cNvSpPr/>
          <p:nvPr/>
        </p:nvSpPr>
        <p:spPr>
          <a:xfrm>
            <a:off x="5504688" y="2350008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01</a:t>
            </a:r>
            <a:endParaRPr lang="en-US" sz="2400" dirty="0"/>
          </a:p>
        </p:txBody>
      </p:sp>
      <p:sp>
        <p:nvSpPr>
          <p:cNvPr id="7" name="MasterShapeName"/>
          <p:cNvSpPr/>
          <p:nvPr/>
        </p:nvSpPr>
        <p:spPr>
          <a:xfrm>
            <a:off x="5504688" y="3803904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02</a:t>
            </a:r>
            <a:endParaRPr lang="en-US" sz="2400" dirty="0"/>
          </a:p>
        </p:txBody>
      </p:sp>
      <p:sp>
        <p:nvSpPr>
          <p:cNvPr id="8" name="MasterShapeName?linknodeid=c1037dc23&amp;color=RGB(0,96,96)">
            <a:hlinkClick r:id="rId6" action="ppaction://hlinksldjump"/>
          </p:cNvPr>
          <p:cNvSpPr/>
          <p:nvPr/>
        </p:nvSpPr>
        <p:spPr>
          <a:xfrm>
            <a:off x="6803136" y="2523744"/>
            <a:ext cx="262432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基础巩固</a:t>
            </a:r>
            <a:endParaRPr lang="en-US" sz="2400" dirty="0"/>
          </a:p>
        </p:txBody>
      </p:sp>
      <p:sp>
        <p:nvSpPr>
          <p:cNvPr id="9" name="MasterShapeName?linknodeid=2f8c66add&amp;color=RGB(0,96,96)">
            <a:hlinkClick r:id="rId7" action="ppaction://hlinksldjump"/>
          </p:cNvPr>
          <p:cNvSpPr/>
          <p:nvPr/>
        </p:nvSpPr>
        <p:spPr>
          <a:xfrm>
            <a:off x="6803136" y="3959352"/>
            <a:ext cx="262432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语篇提升-阅读理解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基础巩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932688"/>
            <a:ext cx="548640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71016" y="923544"/>
            <a:ext cx="2990088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基础巩固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语篇提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832104"/>
            <a:ext cx="722376" cy="57607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371600" y="832104"/>
            <a:ext cx="2990088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语篇提升-阅读理解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56_1#49d1468d5?sp=1&amp;pid=9b90f93d1&amp;color=0,55,96&amp;mp=1&amp;vtp=1&amp;bt=1&amp;bbb=1&amp;hb=1"/>
          <p:cNvSpPr/>
          <p:nvPr/>
        </p:nvSpPr>
        <p:spPr>
          <a:xfrm>
            <a:off x="502920" y="1508760"/>
            <a:ext cx="10570464" cy="20275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guides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painting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Mona</a:t>
            </a:r>
            <a:r>
              <a:rPr lang="en-US" altLang="zh-CN" sz="1800" b="0" i="1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Lisa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（protect）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glass,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looks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smaller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expect.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says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looks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eyes,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seems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own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Finally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self-portrait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Rembrandt,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history's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greatest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artists,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shown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（paint）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Rembrandt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himself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400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years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ago.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Throughout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life,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made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over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90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self-portraits.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However,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really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knows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reasons.</a:t>
            </a:r>
            <a:endParaRPr lang="en-US" altLang="zh-CN" dirty="0"/>
          </a:p>
        </p:txBody>
      </p:sp>
      <p:sp>
        <p:nvSpPr>
          <p:cNvPr id="3" name="QM_5_BD.56_2#49d1468d5?sp=1&amp;pid=9b90f93d1&amp;color=0,55,96&amp;mp=1&amp;vtp=1&amp;bbb=1&amp;hb=1"/>
          <p:cNvSpPr/>
          <p:nvPr/>
        </p:nvSpPr>
        <p:spPr>
          <a:xfrm>
            <a:off x="502920" y="3577590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total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35,000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works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currently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（display）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Louvre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would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take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lifetime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everything.Zack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recommends</a:t>
            </a:r>
            <a:endParaRPr lang="en-US" altLang="zh-CN" dirty="0"/>
          </a:p>
        </p:txBody>
      </p:sp>
      <p:sp>
        <p:nvSpPr>
          <p:cNvPr id="4" name="QM_5_BD.56_3#49d1468d5?sp=1&amp;pid=9b90f93d1&amp;color=0,55,96&amp;mp=1&amp;vtp=1&amp;bbb=1&amp;hb=1"/>
          <p:cNvSpPr/>
          <p:nvPr/>
        </p:nvSpPr>
        <p:spPr>
          <a:xfrm>
            <a:off x="502920" y="439737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fantastic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hopes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visit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10.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（feel）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power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great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works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ourselves.</a:t>
            </a:r>
            <a:endParaRPr lang="en-US" altLang="zh-CN" dirty="0"/>
          </a:p>
        </p:txBody>
      </p:sp>
      <p:sp>
        <p:nvSpPr>
          <p:cNvPr id="5" name="QM_5_AN.57_1#49d1468d5.blank?pid=9b90f93d1&amp;color=0,55,96&amp;mp=1&amp;vpa=35&amp;vtp=1&amp;bbb=1"/>
          <p:cNvSpPr/>
          <p:nvPr/>
        </p:nvSpPr>
        <p:spPr>
          <a:xfrm>
            <a:off x="6109176" y="1478280"/>
            <a:ext cx="1030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Protected</a:t>
            </a:r>
            <a:endParaRPr lang="en-US" altLang="zh-CN" dirty="0"/>
          </a:p>
        </p:txBody>
      </p:sp>
      <p:sp>
        <p:nvSpPr>
          <p:cNvPr id="6" name="QM_5_AN.58_1#49d1468d5.blank?pid=9b90f93d1&amp;color=0,55,96&amp;mp=1&amp;vpa=36&amp;vtp=1&amp;bbb=1"/>
          <p:cNvSpPr/>
          <p:nvPr/>
        </p:nvSpPr>
        <p:spPr>
          <a:xfrm>
            <a:off x="9430225" y="1897380"/>
            <a:ext cx="357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endParaRPr lang="en-US" altLang="zh-CN" dirty="0"/>
          </a:p>
        </p:txBody>
      </p:sp>
      <p:sp>
        <p:nvSpPr>
          <p:cNvPr id="7" name="QM_5_AN.59_1#49d1468d5.blank?pid=9b90f93d1&amp;color=0,55,96&amp;mp=1&amp;vpa=37&amp;vtp=1&amp;bbb=1"/>
          <p:cNvSpPr/>
          <p:nvPr/>
        </p:nvSpPr>
        <p:spPr>
          <a:xfrm>
            <a:off x="4538567" y="2316480"/>
            <a:ext cx="560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</a:t>
            </a:r>
            <a:endParaRPr lang="en-US" altLang="zh-CN" dirty="0"/>
          </a:p>
        </p:txBody>
      </p:sp>
      <p:sp>
        <p:nvSpPr>
          <p:cNvPr id="8" name="QM_5_AN.60_1#49d1468d5.blank?pid=9b90f93d1&amp;color=0,55,96&amp;mp=1&amp;vpa=38&amp;vtp=1&amp;bbb=1"/>
          <p:cNvSpPr/>
          <p:nvPr/>
        </p:nvSpPr>
        <p:spPr>
          <a:xfrm>
            <a:off x="679926" y="2722880"/>
            <a:ext cx="130968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painted</a:t>
            </a:r>
            <a:endParaRPr lang="en-US" altLang="zh-CN" dirty="0"/>
          </a:p>
        </p:txBody>
      </p:sp>
      <p:sp>
        <p:nvSpPr>
          <p:cNvPr id="9" name="QM_5_AN.61_1#49d1468d5.blank?pid=9b90f93d1&amp;color=0,55,96&amp;mp=1&amp;vpa=39&amp;vtp=1&amp;bbb=1"/>
          <p:cNvSpPr/>
          <p:nvPr/>
        </p:nvSpPr>
        <p:spPr>
          <a:xfrm>
            <a:off x="5905976" y="3534410"/>
            <a:ext cx="166528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being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displayed</a:t>
            </a:r>
            <a:endParaRPr lang="en-US" altLang="zh-CN" dirty="0"/>
          </a:p>
        </p:txBody>
      </p:sp>
      <p:sp>
        <p:nvSpPr>
          <p:cNvPr id="10" name="QM_5_AN.62_1#49d1468d5.blank?pid=9b90f93d1&amp;color=0,55,96&amp;mp=1&amp;vpa=40&amp;vtp=1&amp;bbb=1"/>
          <p:cNvSpPr/>
          <p:nvPr/>
        </p:nvSpPr>
        <p:spPr>
          <a:xfrm>
            <a:off x="6648925" y="4366895"/>
            <a:ext cx="80168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feel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63_1#72c8ff698?pid=49d1468d5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endParaRPr lang="en-US" altLang="zh-CN" sz="1800" dirty="0"/>
          </a:p>
        </p:txBody>
      </p:sp>
      <p:sp>
        <p:nvSpPr>
          <p:cNvPr id="3" name="QB_6_AN.64_1#72c8ff698.blank?pid=49d1468d5&amp;color=0,55,96&amp;vpa=41&amp;vtp=1&amp;bbb=1"/>
          <p:cNvSpPr/>
          <p:nvPr/>
        </p:nvSpPr>
        <p:spPr>
          <a:xfrm>
            <a:off x="641826" y="1444625"/>
            <a:ext cx="814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vividly</a:t>
            </a:r>
            <a:endParaRPr lang="en-US" altLang="zh-CN" dirty="0"/>
          </a:p>
        </p:txBody>
      </p:sp>
      <p:sp>
        <p:nvSpPr>
          <p:cNvPr id="4" name="QB_6_AS.65_1#72c8ff698?pid=49d1468d5&amp;color=0,55,96&amp;vtp=1&amp;bbb=1"/>
          <p:cNvSpPr/>
          <p:nvPr/>
        </p:nvSpPr>
        <p:spPr>
          <a:xfrm>
            <a:off x="502920" y="190823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设空处修饰现在分词showing，应用副词形式。</a:t>
            </a:r>
            <a:endParaRPr lang="en-US" altLang="zh-CN" sz="1800" dirty="0"/>
          </a:p>
        </p:txBody>
      </p:sp>
      <p:sp>
        <p:nvSpPr>
          <p:cNvPr id="5" name="QB_6_BD.66_1#127410e28?pid=49d1468d5&amp;color=0,55,96&amp;vtp=1&amp;bbb=1"/>
          <p:cNvSpPr/>
          <p:nvPr/>
        </p:nvSpPr>
        <p:spPr>
          <a:xfrm>
            <a:off x="502920" y="231400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endParaRPr lang="en-US" altLang="zh-CN" sz="1800" dirty="0"/>
          </a:p>
        </p:txBody>
      </p:sp>
      <p:sp>
        <p:nvSpPr>
          <p:cNvPr id="6" name="QB_6_AN.67_1#127410e28.blank?pid=49d1468d5&amp;color=0,55,96&amp;vpa=42&amp;vtp=1&amp;bbb=1"/>
          <p:cNvSpPr/>
          <p:nvPr/>
        </p:nvSpPr>
        <p:spPr>
          <a:xfrm>
            <a:off x="679926" y="2262568"/>
            <a:ext cx="738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At/On</a:t>
            </a:r>
            <a:endParaRPr lang="en-US" altLang="zh-CN" dirty="0"/>
          </a:p>
        </p:txBody>
      </p:sp>
      <p:sp>
        <p:nvSpPr>
          <p:cNvPr id="7" name="QB_6_AS.68_1#127410e28?pid=49d1468d5&amp;color=0,55,96&amp;vtp=1&amp;bbb=1"/>
          <p:cNvSpPr/>
          <p:nvPr/>
        </p:nvSpPr>
        <p:spPr>
          <a:xfrm>
            <a:off x="502920" y="271976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at/on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是固定搭配，意为“在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的顶端”；设空处位于句首，首字母应大写。</a:t>
            </a:r>
            <a:endParaRPr lang="en-US" altLang="zh-CN" sz="1800" dirty="0"/>
          </a:p>
        </p:txBody>
      </p:sp>
      <p:sp>
        <p:nvSpPr>
          <p:cNvPr id="8" name="QB_6_BD.69_1#fd9b22c5c?pid=49d1468d5&amp;color=0,55,96&amp;vtp=1&amp;bbb=1"/>
          <p:cNvSpPr/>
          <p:nvPr/>
        </p:nvSpPr>
        <p:spPr>
          <a:xfrm>
            <a:off x="502920" y="312553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endParaRPr lang="en-US" altLang="zh-CN" sz="1800" dirty="0"/>
          </a:p>
        </p:txBody>
      </p:sp>
      <p:sp>
        <p:nvSpPr>
          <p:cNvPr id="9" name="QB_6_AN.70_1#fd9b22c5c.blank?pid=49d1468d5&amp;color=0,55,96&amp;vpa=43&amp;vtp=1&amp;bbb=1"/>
          <p:cNvSpPr/>
          <p:nvPr/>
        </p:nvSpPr>
        <p:spPr>
          <a:xfrm>
            <a:off x="641826" y="3074098"/>
            <a:ext cx="700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flown</a:t>
            </a:r>
            <a:endParaRPr lang="en-US" altLang="zh-CN" dirty="0"/>
          </a:p>
        </p:txBody>
      </p:sp>
      <p:sp>
        <p:nvSpPr>
          <p:cNvPr id="10" name="QB_6_AS.71_1#fd9b22c5c?pid=49d1468d5&amp;color=0,55,96&amp;vtp=1&amp;bbb=1"/>
          <p:cNvSpPr/>
          <p:nvPr/>
        </p:nvSpPr>
        <p:spPr>
          <a:xfrm>
            <a:off x="502920" y="353129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根据has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just可知，句子时态是现在完成时，设空处应用过去分词形式。</a:t>
            </a:r>
            <a:endParaRPr lang="en-US" altLang="zh-CN" sz="1800" dirty="0"/>
          </a:p>
        </p:txBody>
      </p:sp>
      <p:sp>
        <p:nvSpPr>
          <p:cNvPr id="11" name="QB_6_BD.72_1#9928ad252?pid=49d1468d5&amp;color=0,55,96&amp;vtp=1&amp;bbb=1"/>
          <p:cNvSpPr/>
          <p:nvPr/>
        </p:nvSpPr>
        <p:spPr>
          <a:xfrm>
            <a:off x="502920" y="393706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endParaRPr lang="en-US" altLang="zh-CN" sz="1800" dirty="0"/>
          </a:p>
        </p:txBody>
      </p:sp>
      <p:sp>
        <p:nvSpPr>
          <p:cNvPr id="12" name="QB_6_AN.73_1#9928ad252.blank?pid=49d1468d5&amp;color=0,55,96&amp;vpa=44&amp;vtp=1&amp;bbb=1"/>
          <p:cNvSpPr/>
          <p:nvPr/>
        </p:nvSpPr>
        <p:spPr>
          <a:xfrm>
            <a:off x="679926" y="3872928"/>
            <a:ext cx="865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holding</a:t>
            </a:r>
            <a:endParaRPr lang="en-US" altLang="zh-CN" dirty="0"/>
          </a:p>
        </p:txBody>
      </p:sp>
      <p:sp>
        <p:nvSpPr>
          <p:cNvPr id="13" name="QB_6_AS.74_1#9928ad252?pid=49d1468d5&amp;color=0,55,96&amp;vtp=1&amp;bbb=1"/>
          <p:cNvSpPr/>
          <p:nvPr/>
        </p:nvSpPr>
        <p:spPr>
          <a:xfrm>
            <a:off x="502920" y="434282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imagine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sb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sth是固定搭配，意为“想象某人做某事”。</a:t>
            </a:r>
            <a:endParaRPr lang="en-US" altLang="zh-CN" sz="1800" dirty="0"/>
          </a:p>
        </p:txBody>
      </p:sp>
      <p:sp>
        <p:nvSpPr>
          <p:cNvPr id="14" name="QB_6_BD.75_1#95dca34b5?pid=49d1468d5&amp;color=0,55,96&amp;vtp=1&amp;bbb=1"/>
          <p:cNvSpPr/>
          <p:nvPr/>
        </p:nvSpPr>
        <p:spPr>
          <a:xfrm>
            <a:off x="502920" y="474859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endParaRPr lang="en-US" altLang="zh-CN" sz="1800" dirty="0"/>
          </a:p>
        </p:txBody>
      </p:sp>
      <p:sp>
        <p:nvSpPr>
          <p:cNvPr id="15" name="QB_6_AN.76_1#95dca34b5.blank?pid=49d1468d5&amp;color=0,55,96&amp;vpa=45&amp;vtp=1&amp;bbb=1"/>
          <p:cNvSpPr/>
          <p:nvPr/>
        </p:nvSpPr>
        <p:spPr>
          <a:xfrm>
            <a:off x="654526" y="4697158"/>
            <a:ext cx="1030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Protected</a:t>
            </a:r>
            <a:endParaRPr lang="en-US" altLang="zh-CN" dirty="0"/>
          </a:p>
        </p:txBody>
      </p:sp>
      <p:sp>
        <p:nvSpPr>
          <p:cNvPr id="16" name="QB_6_AS.77_1#95dca34b5?pid=49d1468d5&amp;color=0,55,96&amp;vtp=1&amp;bbb=1&amp;hb=1"/>
          <p:cNvSpPr/>
          <p:nvPr/>
        </p:nvSpPr>
        <p:spPr>
          <a:xfrm>
            <a:off x="502920" y="5159375"/>
            <a:ext cx="10570464" cy="7734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分析句子结构可知，设空处应用非谓语形式作状语，protect和it之间为逻辑上的被动关系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，应用过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去分词形式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，且设空处位于句首，单词首字母应大写。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9" grpId="0" build="p" animBg="1"/>
      <p:bldP spid="10" grpId="0" build="p" animBg="1"/>
      <p:bldP spid="12" grpId="0" build="p" animBg="1"/>
      <p:bldP spid="13" grpId="0" build="p" animBg="1"/>
      <p:bldP spid="15" grpId="0" build="p" animBg="1"/>
      <p:bldP spid="16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78_1#3d18ba493?pid=49d1468d5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endParaRPr lang="en-US" altLang="zh-CN" sz="1800" dirty="0"/>
          </a:p>
        </p:txBody>
      </p:sp>
      <p:sp>
        <p:nvSpPr>
          <p:cNvPr id="3" name="QB_6_AN.79_1#3d18ba493.blank?pid=49d1468d5&amp;color=0,55,96&amp;vpa=46&amp;vtp=1&amp;bbb=1"/>
          <p:cNvSpPr/>
          <p:nvPr/>
        </p:nvSpPr>
        <p:spPr>
          <a:xfrm>
            <a:off x="641826" y="1457325"/>
            <a:ext cx="357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endParaRPr lang="en-US" altLang="zh-CN" dirty="0"/>
          </a:p>
        </p:txBody>
      </p:sp>
      <p:sp>
        <p:nvSpPr>
          <p:cNvPr id="4" name="QB_6_AS.80_1#3d18ba493?pid=49d1468d5&amp;color=0,55,96&amp;vtp=1&amp;bbb=1"/>
          <p:cNvSpPr/>
          <p:nvPr/>
        </p:nvSpPr>
        <p:spPr>
          <a:xfrm>
            <a:off x="502920" y="190823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own为固定搭配，意为“自己的”。</a:t>
            </a:r>
            <a:endParaRPr lang="en-US" altLang="zh-CN" sz="1800" dirty="0"/>
          </a:p>
        </p:txBody>
      </p:sp>
      <p:sp>
        <p:nvSpPr>
          <p:cNvPr id="5" name="QB_6_BD.81_1#da73b9f07?pid=49d1468d5&amp;color=0,55,96&amp;vtp=1&amp;bbb=1"/>
          <p:cNvSpPr/>
          <p:nvPr/>
        </p:nvSpPr>
        <p:spPr>
          <a:xfrm>
            <a:off x="502920" y="231400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endParaRPr lang="en-US" altLang="zh-CN" sz="1800" dirty="0"/>
          </a:p>
        </p:txBody>
      </p:sp>
      <p:sp>
        <p:nvSpPr>
          <p:cNvPr id="6" name="QB_6_AN.82_1#da73b9f07.blank?pid=49d1468d5&amp;color=0,55,96&amp;vpa=47&amp;vtp=1&amp;bbb=1"/>
          <p:cNvSpPr/>
          <p:nvPr/>
        </p:nvSpPr>
        <p:spPr>
          <a:xfrm>
            <a:off x="654526" y="2262568"/>
            <a:ext cx="560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</a:t>
            </a:r>
            <a:endParaRPr lang="en-US" altLang="zh-CN" dirty="0"/>
          </a:p>
        </p:txBody>
      </p:sp>
      <p:sp>
        <p:nvSpPr>
          <p:cNvPr id="7" name="QB_6_AS.83_1#da73b9f07?pid=49d1468d5&amp;color=0,55,96&amp;vtp=1&amp;bbb=1&amp;hb=1"/>
          <p:cNvSpPr/>
          <p:nvPr/>
        </p:nvSpPr>
        <p:spPr>
          <a:xfrm>
            <a:off x="502920" y="2724785"/>
            <a:ext cx="10570464" cy="7734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设空处引导非限制性定语从句，从句中缺少主语，先行词为Rembrandt，指人，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应用关系代词who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引导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  <p:sp>
        <p:nvSpPr>
          <p:cNvPr id="8" name="QB_6_BD.84_1#1e6e51f92?pid=49d1468d5&amp;color=0,55,96&amp;vtp=1&amp;bbb=1"/>
          <p:cNvSpPr/>
          <p:nvPr/>
        </p:nvSpPr>
        <p:spPr>
          <a:xfrm>
            <a:off x="502920" y="355225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</a:t>
            </a:r>
            <a:endParaRPr lang="en-US" altLang="zh-CN" sz="1800" dirty="0"/>
          </a:p>
        </p:txBody>
      </p:sp>
      <p:sp>
        <p:nvSpPr>
          <p:cNvPr id="9" name="QB_6_AN.85_1#1e6e51f92.blank?pid=49d1468d5&amp;color=0,55,96&amp;vpa=48&amp;vtp=1&amp;bbb=1"/>
          <p:cNvSpPr/>
          <p:nvPr/>
        </p:nvSpPr>
        <p:spPr>
          <a:xfrm>
            <a:off x="679926" y="3488118"/>
            <a:ext cx="130968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painted</a:t>
            </a:r>
            <a:endParaRPr lang="en-US" altLang="zh-CN" dirty="0"/>
          </a:p>
        </p:txBody>
      </p:sp>
      <p:sp>
        <p:nvSpPr>
          <p:cNvPr id="10" name="QB_6_AS.86_1#1e6e51f92?pid=49d1468d5&amp;color=0,55,96&amp;vtp=1&amp;bbb=1&amp;hb=1"/>
          <p:cNvSpPr/>
          <p:nvPr/>
        </p:nvSpPr>
        <p:spPr>
          <a:xfrm>
            <a:off x="502920" y="396303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分析句子结构可知，设空处为句子谓语，It和paint之间为被动关系，此处应用被动语态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，再结合时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间状语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400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years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ago可知，时态应用一般过去时；主语It是单数概念，谓语应用第三人称单数形式。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9" grpId="0" build="p" animBg="1"/>
      <p:bldP spid="10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87_1#a278b11b5?pid=49d1468d5&amp;color=0,55,96&amp;mp=1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</a:t>
            </a:r>
            <a:endParaRPr lang="en-US" altLang="zh-CN" sz="1800" dirty="0"/>
          </a:p>
        </p:txBody>
      </p:sp>
      <p:sp>
        <p:nvSpPr>
          <p:cNvPr id="3" name="QB_6_AN.88_1#a278b11b5.blank?pid=49d1468d5&amp;color=0,55,96&amp;mp=1&amp;vpa=49&amp;vtp=1&amp;bbb=1"/>
          <p:cNvSpPr/>
          <p:nvPr/>
        </p:nvSpPr>
        <p:spPr>
          <a:xfrm>
            <a:off x="679926" y="1444625"/>
            <a:ext cx="166528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being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displayed</a:t>
            </a:r>
            <a:endParaRPr lang="en-US" altLang="zh-CN" dirty="0"/>
          </a:p>
        </p:txBody>
      </p:sp>
      <p:sp>
        <p:nvSpPr>
          <p:cNvPr id="4" name="QB_6_AS.89_1#a278b11b5?pid=49d1468d5&amp;color=0,55,96&amp;vtp=1&amp;bbb=1&amp;hb=1"/>
          <p:cNvSpPr/>
          <p:nvPr/>
        </p:nvSpPr>
        <p:spPr>
          <a:xfrm>
            <a:off x="502920" y="1913255"/>
            <a:ext cx="10570464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句中已有谓语are，设空处应用非谓语动词作后置定语，且works和display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之间为逻辑上的被动关系，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display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应用过去分词形式；又根据时间状语currently可知，作品是正在被展出，因此应用现在分词的被动式。</a:t>
            </a:r>
            <a:endParaRPr lang="en-US" altLang="zh-CN" dirty="0"/>
          </a:p>
        </p:txBody>
      </p:sp>
      <p:sp>
        <p:nvSpPr>
          <p:cNvPr id="5" name="QB_6_BD.90_1#2bcc51e39?pid=49d1468d5&amp;color=0,55,96&amp;vtp=1&amp;bbb=1"/>
          <p:cNvSpPr/>
          <p:nvPr/>
        </p:nvSpPr>
        <p:spPr>
          <a:xfrm>
            <a:off x="502920" y="274072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10.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endParaRPr lang="en-US" altLang="zh-CN" sz="1800" dirty="0"/>
          </a:p>
        </p:txBody>
      </p:sp>
      <p:sp>
        <p:nvSpPr>
          <p:cNvPr id="6" name="QB_6_AN.91_1#2bcc51e39.blank?pid=49d1468d5&amp;color=0,55,96&amp;vpa=50&amp;vtp=1&amp;bbb=1"/>
          <p:cNvSpPr/>
          <p:nvPr/>
        </p:nvSpPr>
        <p:spPr>
          <a:xfrm>
            <a:off x="768826" y="2689288"/>
            <a:ext cx="80168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feel</a:t>
            </a:r>
            <a:endParaRPr lang="en-US" altLang="zh-CN" dirty="0"/>
          </a:p>
        </p:txBody>
      </p:sp>
      <p:sp>
        <p:nvSpPr>
          <p:cNvPr id="7" name="QB_6_AS.92_1#2bcc51e39?pid=49d1468d5&amp;color=0,55,96&amp;vtp=1&amp;bbb=1"/>
          <p:cNvSpPr/>
          <p:nvPr/>
        </p:nvSpPr>
        <p:spPr>
          <a:xfrm>
            <a:off x="502920" y="314648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此处作目的状语，应用不定式形式。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93_1#5e5916d91?pid=2f8c66add&amp;color=0,55,96&amp;vtp=1&amp;bt=1&amp;bbb=1&amp;hb=1"/>
          <p:cNvSpPr/>
          <p:nvPr/>
        </p:nvSpPr>
        <p:spPr>
          <a:xfrm>
            <a:off x="502920" y="1512000"/>
            <a:ext cx="10570464" cy="48120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[黑龙江牡丹江一中2024高一月考]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international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design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competition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1955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centre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built.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233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entries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received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many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countries.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Danish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architect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Jrn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Utzon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competition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unique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design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shells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looked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like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sails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boat.</a:t>
            </a:r>
            <a:endParaRPr lang="en-US" altLang="zh-CN" sz="1800" dirty="0"/>
          </a:p>
          <a:p>
            <a:pPr>
              <a:lnSpc>
                <a:spcPts val="32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construction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began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March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1959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expected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accomplished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years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However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quickly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trouble.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ground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suitable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weight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building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huge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concrete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foundations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（混凝土地基）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built.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Utzon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also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made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mistakes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how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many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columns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（柱）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needed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support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roof,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thus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making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concrete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shells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risk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falling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down.</a:t>
            </a:r>
            <a:endParaRPr lang="en-US" altLang="zh-CN" sz="1800" dirty="0"/>
          </a:p>
          <a:p>
            <a:pPr>
              <a:lnSpc>
                <a:spcPts val="32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Utzon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figured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disperse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weight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concrete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making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part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perfect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globe.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14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shells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look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like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single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piece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concrete,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actually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built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across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frames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（构架）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concrete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place.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weigh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much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15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each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0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highest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roof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point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building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67m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above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sea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level—the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same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22-storey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high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building.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93_2#5e5916d91?pid=2f8c66add&amp;color=0,55,96&amp;mp=1&amp;vtp=1&amp;bt=1&amp;bbb=1&amp;hb=1"/>
          <p:cNvSpPr/>
          <p:nvPr/>
        </p:nvSpPr>
        <p:spPr>
          <a:xfrm>
            <a:off x="502920" y="1508760"/>
            <a:ext cx="10570464" cy="37039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major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correction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saved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project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added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decade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building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building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consists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mainly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two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halls,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number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smaller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theatres,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performance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halls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other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additional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facilities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halls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housed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relatively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large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sail-shaped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structures,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smaller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performance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halls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housed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ground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floor.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particular,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organ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（风琴）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concert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hall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world's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largest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organs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containing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over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10,000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pipes.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Sydney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Opera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House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great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success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history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architecture.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world-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famous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performing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centre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landmark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Sydney,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also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recognised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seven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wonders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20th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century.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2007,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Sydney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Opera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House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added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UNESCO's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World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Heritage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List.</a:t>
            </a:r>
            <a:endParaRPr lang="en-US" altLang="zh-CN" dirty="0"/>
          </a:p>
        </p:txBody>
      </p:sp>
      <p:sp>
        <p:nvSpPr>
          <p:cNvPr id="3" name="QM_4_EX.94_1#5e5916d91?pid=2f8c66add&amp;color=0,55,96&amp;vtp=1&amp;bbb=1&amp;hb=1"/>
          <p:cNvSpPr/>
          <p:nvPr/>
        </p:nvSpPr>
        <p:spPr>
          <a:xfrm>
            <a:off x="502920" y="5215890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【语篇导读】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本文是一篇说明文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文章主要介绍了著名的悉尼歌剧院设计构思的征集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建造的过程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、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建筑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的外观和内部结构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以及它的成功和知名度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95_1#cfb247323?pid=5e5916d91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1.What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difficulty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building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Sydney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Opera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House?(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1800" dirty="0"/>
          </a:p>
        </p:txBody>
      </p:sp>
      <p:sp>
        <p:nvSpPr>
          <p:cNvPr id="3" name="QC_5_AN.96_1#cfb247323.bracket?pid=5e5916d91&amp;color=0,55,96&amp;vpa=51&amp;vtp=1"/>
          <p:cNvSpPr/>
          <p:nvPr/>
        </p:nvSpPr>
        <p:spPr>
          <a:xfrm>
            <a:off x="7330598" y="1495425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dirty="0"/>
          </a:p>
        </p:txBody>
      </p:sp>
      <p:sp>
        <p:nvSpPr>
          <p:cNvPr id="4" name="QC_5_BD.97_1#cfb247323.choices?pid=5e5916d91&amp;color=0,55,96&amp;vtp=1&amp;bbb=1"/>
          <p:cNvSpPr/>
          <p:nvPr/>
        </p:nvSpPr>
        <p:spPr>
          <a:xfrm>
            <a:off x="502920" y="1913255"/>
            <a:ext cx="10570464" cy="16084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A.Its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columns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risk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falling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down.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.There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satisfactory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appearance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design.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foundations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couldn't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support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huge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weight.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.No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suitable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site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found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construction.</a:t>
            </a:r>
            <a:endParaRPr lang="en-US" altLang="zh-CN" sz="1800" dirty="0"/>
          </a:p>
        </p:txBody>
      </p:sp>
      <p:sp>
        <p:nvSpPr>
          <p:cNvPr id="5" name="QC_5_AS.98_1#cfb247323?pid=5e5916d91&amp;color=0,55,96&amp;vtp=1&amp;bbb=1&amp;hb=1"/>
          <p:cNvSpPr/>
          <p:nvPr/>
        </p:nvSpPr>
        <p:spPr>
          <a:xfrm>
            <a:off x="502920" y="3564255"/>
            <a:ext cx="10570464" cy="1192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细节理解题。根据第二段中的“The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ground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suitable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weight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building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huge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concrete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foundations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built.”可知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，建造悉尼歌剧院的困难在于地基无法支撑建筑物巨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大的重量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99_1#84f9c8947?pid=5e5916d91&amp;color=0,55,96&amp;vtp=1&amp;bt=1&amp;bbb=1"/>
          <p:cNvSpPr/>
          <p:nvPr/>
        </p:nvSpPr>
        <p:spPr>
          <a:xfrm>
            <a:off x="502920" y="1508760"/>
            <a:ext cx="10570464" cy="3225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8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2.What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underlined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“disperse”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paragraph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mean?(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1800" dirty="0"/>
          </a:p>
        </p:txBody>
      </p:sp>
      <p:sp>
        <p:nvSpPr>
          <p:cNvPr id="3" name="QC_5_AN.100_1#84f9c8947.bracket?pid=5e5916d91&amp;color=0,55,96&amp;vpa=52&amp;vtp=1"/>
          <p:cNvSpPr/>
          <p:nvPr/>
        </p:nvSpPr>
        <p:spPr>
          <a:xfrm>
            <a:off x="7283925" y="1497711"/>
            <a:ext cx="319088" cy="3255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8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dirty="0"/>
          </a:p>
        </p:txBody>
      </p:sp>
      <p:sp>
        <p:nvSpPr>
          <p:cNvPr id="4" name="QC_5_BD.101_1#84f9c8947.choices?pid=5e5916d91&amp;color=0,55,96&amp;vtp=1&amp;bbb=1"/>
          <p:cNvSpPr/>
          <p:nvPr/>
        </p:nvSpPr>
        <p:spPr>
          <a:xfrm>
            <a:off x="502920" y="1885124"/>
            <a:ext cx="10570464" cy="3225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2800"/>
              </a:lnSpc>
              <a:tabLst>
                <a:tab pos="2702941" algn="l"/>
                <a:tab pos="5393182" algn="l"/>
                <a:tab pos="8083423" algn="l"/>
              </a:tabLst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A.Put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on.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.Spread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out.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.Cut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down.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.Look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into.</a:t>
            </a:r>
            <a:endParaRPr lang="en-US" altLang="zh-CN" sz="1800" dirty="0"/>
          </a:p>
        </p:txBody>
      </p:sp>
      <p:sp>
        <p:nvSpPr>
          <p:cNvPr id="5" name="QC_5_AS.102_1#84f9c8947?pid=5e5916d91&amp;color=0,55,96&amp;vtp=1&amp;bbb=1&amp;hb=1"/>
          <p:cNvSpPr/>
          <p:nvPr/>
        </p:nvSpPr>
        <p:spPr>
          <a:xfrm>
            <a:off x="502920" y="2249805"/>
            <a:ext cx="10570464" cy="18465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词义猜测题。根据画线词的上文“Mr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Utzon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also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made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mistakes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many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columns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0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would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needed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support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roof,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thus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making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concrete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shells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risk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falling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down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.”和下文</a:t>
            </a:r>
          </a:p>
          <a:p>
            <a:pPr>
              <a:lnSpc>
                <a:spcPts val="30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weight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concrete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making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part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perfect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globe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可知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，为了解决柱子无</a:t>
            </a:r>
          </a:p>
          <a:p>
            <a:pPr>
              <a:lnSpc>
                <a:spcPts val="30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法支撑屋顶的问题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，乌松先生想出了用完美球体的一部分来制作每个贝壳的新方法。由此可推知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，这个方</a:t>
            </a:r>
          </a:p>
          <a:p>
            <a:pPr>
              <a:lnSpc>
                <a:spcPts val="28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法的作用是可以分散混凝土结构的重量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，disperse的意思应该是“分散”，与spread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out意思接近。</a:t>
            </a:r>
            <a:endParaRPr lang="en-US" altLang="zh-CN" dirty="0"/>
          </a:p>
        </p:txBody>
      </p:sp>
      <p:sp>
        <p:nvSpPr>
          <p:cNvPr id="6" name="QC_5_BD.103_1#78b53221c?pid=5e5916d91&amp;color=0,55,96&amp;vtp=1&amp;bbb=1"/>
          <p:cNvSpPr/>
          <p:nvPr/>
        </p:nvSpPr>
        <p:spPr>
          <a:xfrm>
            <a:off x="502920" y="4109275"/>
            <a:ext cx="10570464" cy="3225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8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3.How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take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build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Sydney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Opera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House?(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1800" dirty="0"/>
          </a:p>
        </p:txBody>
      </p:sp>
      <p:sp>
        <p:nvSpPr>
          <p:cNvPr id="7" name="QC_5_AN.104_1#78b53221c.bracket?pid=5e5916d91&amp;color=0,55,96&amp;vpa=53&amp;vtp=1"/>
          <p:cNvSpPr/>
          <p:nvPr/>
        </p:nvSpPr>
        <p:spPr>
          <a:xfrm>
            <a:off x="6496525" y="4098226"/>
            <a:ext cx="331788" cy="3255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8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dirty="0"/>
          </a:p>
        </p:txBody>
      </p:sp>
      <p:sp>
        <p:nvSpPr>
          <p:cNvPr id="8" name="QC_5_BD.105_1#78b53221c.choices?pid=5e5916d91&amp;color=0,55,96&amp;vtp=1&amp;bbb=1"/>
          <p:cNvSpPr/>
          <p:nvPr/>
        </p:nvSpPr>
        <p:spPr>
          <a:xfrm>
            <a:off x="502920" y="4479226"/>
            <a:ext cx="10570464" cy="3225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2800"/>
              </a:lnSpc>
              <a:tabLst>
                <a:tab pos="2702941" algn="l"/>
                <a:tab pos="5393182" algn="l"/>
                <a:tab pos="8083423" algn="l"/>
              </a:tabLst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A.4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years.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.6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years.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.10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years.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.14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years.</a:t>
            </a:r>
            <a:endParaRPr lang="en-US" altLang="zh-CN" sz="1800" dirty="0"/>
          </a:p>
        </p:txBody>
      </p:sp>
      <p:sp>
        <p:nvSpPr>
          <p:cNvPr id="9" name="QC_5_AS.106_1#78b53221c?pid=5e5916d91&amp;color=0,55,96&amp;vtp=1&amp;bbb=1&amp;hb=1"/>
          <p:cNvSpPr/>
          <p:nvPr/>
        </p:nvSpPr>
        <p:spPr>
          <a:xfrm>
            <a:off x="502920" y="4843907"/>
            <a:ext cx="10570464" cy="14687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细节理解题。根据第二段中的“The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construction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began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March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1959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expected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0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accomplished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years.”和第四段中的“This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major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correction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saved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project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added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decade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0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building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time.”可知，悉尼歌剧院原本计划4年内完成建造，但后来增加了10年，因此一共花了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14年</a:t>
            </a:r>
          </a:p>
          <a:p>
            <a:pPr>
              <a:lnSpc>
                <a:spcPts val="28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的时间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7" grpId="0" build="p" animBg="1"/>
      <p:bldP spid="9" grpId="0" build="p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07_1#9f9678f8c?pid=5e5916d91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4.What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paragraph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focus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Sydney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Opera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House?(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1800" dirty="0"/>
          </a:p>
        </p:txBody>
      </p:sp>
      <p:sp>
        <p:nvSpPr>
          <p:cNvPr id="3" name="QC_5_AN.108_1#9f9678f8c.bracket?pid=5e5916d91&amp;color=0,55,96&amp;vpa=54&amp;vtp=1"/>
          <p:cNvSpPr/>
          <p:nvPr/>
        </p:nvSpPr>
        <p:spPr>
          <a:xfrm>
            <a:off x="7969725" y="1495425"/>
            <a:ext cx="331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dirty="0"/>
          </a:p>
        </p:txBody>
      </p:sp>
      <p:sp>
        <p:nvSpPr>
          <p:cNvPr id="4" name="QC_5_BD.109_1#9f9678f8c.choices?pid=5e5916d91&amp;color=0,55,96&amp;vtp=1&amp;bbb=1"/>
          <p:cNvSpPr/>
          <p:nvPr/>
        </p:nvSpPr>
        <p:spPr>
          <a:xfrm>
            <a:off x="502920" y="190823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2702941" algn="l"/>
                <a:tab pos="5393182" algn="l"/>
                <a:tab pos="8083423" algn="l"/>
              </a:tabLst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A.Its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position.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.Its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history.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.Its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general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shape.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.Its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inner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structure.</a:t>
            </a:r>
            <a:endParaRPr lang="en-US" altLang="zh-CN" sz="1800" dirty="0"/>
          </a:p>
        </p:txBody>
      </p:sp>
      <p:sp>
        <p:nvSpPr>
          <p:cNvPr id="5" name="QC_5_AS.110_1#9f9678f8c?pid=5e5916d91&amp;color=0,55,96&amp;vtp=1&amp;bbb=1&amp;hb=1"/>
          <p:cNvSpPr/>
          <p:nvPr/>
        </p:nvSpPr>
        <p:spPr>
          <a:xfrm>
            <a:off x="502920" y="2319020"/>
            <a:ext cx="10570464" cy="7734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主旨大意题。根据最后一段内容可知，悉尼歌剧院在建筑历史上非常成功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，具有极大的知名度和美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誉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，且被列入《世界遗产名录》。由此可知，本段聚焦于它极高的建筑地位。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6b956b49c.fixed?color=61,88,159&amp;vtp=1&amp;bbb=1"/>
          <p:cNvSpPr/>
          <p:nvPr/>
        </p:nvSpPr>
        <p:spPr>
          <a:xfrm>
            <a:off x="4965192" y="2084832"/>
            <a:ext cx="230428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Unit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4</a:t>
            </a:r>
            <a:endParaRPr lang="en-US" altLang="zh-CN" sz="5400" dirty="0"/>
          </a:p>
        </p:txBody>
      </p:sp>
      <p:sp>
        <p:nvSpPr>
          <p:cNvPr id="3" name="C_1_BD#6b956b49c.fixed?color=61,88,159&amp;vtp=1&amp;bbb=1"/>
          <p:cNvSpPr/>
          <p:nvPr/>
        </p:nvSpPr>
        <p:spPr>
          <a:xfrm>
            <a:off x="0" y="3529584"/>
            <a:ext cx="12188952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Amazing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art</a:t>
            </a:r>
            <a:endParaRPr lang="en-US" altLang="zh-CN" sz="5400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e98c2ea31.fixed?pid=6b956b49c&amp;color=61,88,159&amp;vtp=1&amp;bbb=1"/>
          <p:cNvSpPr/>
          <p:nvPr/>
        </p:nvSpPr>
        <p:spPr>
          <a:xfrm>
            <a:off x="758952" y="2642616"/>
            <a:ext cx="316382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5000"/>
              </a:lnSpc>
            </a:pPr>
            <a:r>
              <a:rPr lang="en-US" altLang="zh-CN" sz="4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Period</a:t>
            </a:r>
            <a:r>
              <a:rPr lang="en-US" altLang="zh-CN" sz="40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Ⅰ</a:t>
            </a:r>
            <a:endParaRPr lang="en-US" altLang="zh-CN" sz="4000" dirty="0"/>
          </a:p>
        </p:txBody>
      </p:sp>
      <p:sp>
        <p:nvSpPr>
          <p:cNvPr id="3" name="C_2_BD#e98c2ea31.fixed?pid=6b956b49c&amp;color=61,88,159&amp;vtp=1&amp;bbb=1&amp;hb=1"/>
          <p:cNvSpPr/>
          <p:nvPr/>
        </p:nvSpPr>
        <p:spPr>
          <a:xfrm>
            <a:off x="4608576" y="2542032"/>
            <a:ext cx="7470648" cy="175564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>
              <a:lnSpc>
                <a:spcPts val="65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Starting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out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&amp;</a:t>
            </a:r>
            <a:r>
              <a:rPr lang="en-US" altLang="zh-CN" sz="5400" b="1" i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6700"/>
              </a:lnSpc>
            </a:pPr>
            <a:r>
              <a:rPr lang="en-US" altLang="zh-CN" sz="5400" b="1" i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Understanding</a:t>
            </a:r>
            <a:r>
              <a:rPr lang="en-US" altLang="zh-CN" sz="5400" b="1" i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ideas</a:t>
            </a:r>
            <a:endParaRPr lang="en-US" altLang="zh-CN" sz="5400" dirty="0"/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44936385a?pid=c1037dc23&amp;color=0,55,96&amp;vtp=1&amp;bt=1&amp;bbb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一、根据提示拼写单词。</a:t>
            </a:r>
            <a:endParaRPr lang="en-US" altLang="zh-CN" sz="2200" dirty="0"/>
          </a:p>
        </p:txBody>
      </p:sp>
      <p:sp>
        <p:nvSpPr>
          <p:cNvPr id="3" name="QB_5_BD.1_1#2804d9884?pid=44936385a&amp;color=0,55,96&amp;vtp=1&amp;bbb=1"/>
          <p:cNvSpPr/>
          <p:nvPr/>
        </p:nvSpPr>
        <p:spPr>
          <a:xfrm>
            <a:off x="502920" y="2008625"/>
            <a:ext cx="10570464" cy="20275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slang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（问候）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other.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2.As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often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case,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took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hour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（装货）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van.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（感觉）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wasn't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very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pleased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gallery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hosting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（展览）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work.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（战斗）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start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northern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Italian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city.</a:t>
            </a:r>
            <a:endParaRPr lang="en-US" altLang="zh-CN" sz="1800" dirty="0"/>
          </a:p>
        </p:txBody>
      </p:sp>
      <p:sp>
        <p:nvSpPr>
          <p:cNvPr id="4" name="QB_5_AN.2_1#2804d9884.blank?pid=44936385a&amp;color=0,55,96&amp;vpa=1&amp;vtp=1&amp;bbb=1"/>
          <p:cNvSpPr/>
          <p:nvPr/>
        </p:nvSpPr>
        <p:spPr>
          <a:xfrm>
            <a:off x="3804126" y="1978145"/>
            <a:ext cx="509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reet</a:t>
            </a:r>
            <a:endParaRPr lang="en-US" altLang="zh-CN" dirty="0"/>
          </a:p>
        </p:txBody>
      </p:sp>
      <p:sp>
        <p:nvSpPr>
          <p:cNvPr id="6" name="QB_5_AN.4_1#2804d9884.blank?pid=44936385a&amp;color=0,55,96&amp;vpa=2&amp;vtp=1&amp;bbb=1"/>
          <p:cNvSpPr/>
          <p:nvPr/>
        </p:nvSpPr>
        <p:spPr>
          <a:xfrm>
            <a:off x="4851876" y="2397245"/>
            <a:ext cx="496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oad</a:t>
            </a:r>
            <a:endParaRPr lang="en-US" altLang="zh-CN" dirty="0"/>
          </a:p>
        </p:txBody>
      </p:sp>
      <p:sp>
        <p:nvSpPr>
          <p:cNvPr id="8" name="QB_5_AN.6_1#2804d9884.blank?pid=44936385a&amp;color=0,55,96&amp;vpa=3&amp;vtp=1&amp;bbb=1"/>
          <p:cNvSpPr/>
          <p:nvPr/>
        </p:nvSpPr>
        <p:spPr>
          <a:xfrm>
            <a:off x="1734026" y="2816345"/>
            <a:ext cx="573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ense</a:t>
            </a:r>
            <a:endParaRPr lang="en-US" altLang="zh-CN" dirty="0"/>
          </a:p>
        </p:txBody>
      </p:sp>
      <p:sp>
        <p:nvSpPr>
          <p:cNvPr id="10" name="QB_5_AN.8_1#2804d9884.blank?pid=44936385a&amp;color=0,55,96&amp;vpa=4&amp;vtp=1&amp;bbb=1"/>
          <p:cNvSpPr/>
          <p:nvPr/>
        </p:nvSpPr>
        <p:spPr>
          <a:xfrm>
            <a:off x="3372326" y="3235445"/>
            <a:ext cx="992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xhibition</a:t>
            </a:r>
            <a:endParaRPr lang="en-US" altLang="zh-CN" dirty="0"/>
          </a:p>
        </p:txBody>
      </p:sp>
      <p:sp>
        <p:nvSpPr>
          <p:cNvPr id="12" name="QB_5_AN.10_1#2804d9884.blank?pid=44936385a&amp;color=0,55,96&amp;vpa=5&amp;vtp=1&amp;bbb=1"/>
          <p:cNvSpPr/>
          <p:nvPr/>
        </p:nvSpPr>
        <p:spPr>
          <a:xfrm>
            <a:off x="1048226" y="3633590"/>
            <a:ext cx="560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attle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8" grpId="0" build="p" animBg="1"/>
      <p:bldP spid="10" grpId="0" build="p" animBg="1"/>
      <p:bldP spid="12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5bf1a2dc6?pid=c1037dc23&amp;color=0,55,96&amp;vtp=1&amp;bt=1&amp;bbb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二、单句语法填空。</a:t>
            </a:r>
            <a:endParaRPr lang="en-US" altLang="zh-CN" sz="2200" dirty="0"/>
          </a:p>
        </p:txBody>
      </p:sp>
      <p:sp>
        <p:nvSpPr>
          <p:cNvPr id="3" name="QB_5_BD.11_1#59fb1ff3b?pid=5bf1a2dc6&amp;color=0,55,96&amp;vtp=1&amp;bbb=1"/>
          <p:cNvSpPr/>
          <p:nvPr/>
        </p:nvSpPr>
        <p:spPr>
          <a:xfrm>
            <a:off x="502920" y="2014535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greet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daughter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heart.</a:t>
            </a:r>
            <a:endParaRPr lang="en-US" altLang="zh-CN" sz="1800" dirty="0"/>
          </a:p>
        </p:txBody>
      </p:sp>
      <p:sp>
        <p:nvSpPr>
          <p:cNvPr id="4" name="QB_5_AN.12_1#59fb1ff3b.blank?pid=5bf1a2dc6&amp;color=0,55,96&amp;vpa=6&amp;vtp=1&amp;bbb=1"/>
          <p:cNvSpPr/>
          <p:nvPr/>
        </p:nvSpPr>
        <p:spPr>
          <a:xfrm>
            <a:off x="3207226" y="1963100"/>
            <a:ext cx="573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endParaRPr lang="en-US" altLang="zh-CN" dirty="0"/>
          </a:p>
        </p:txBody>
      </p:sp>
      <p:sp>
        <p:nvSpPr>
          <p:cNvPr id="5" name="QB_5_AS.13_1#59fb1ff3b?pid=5bf1a2dc6&amp;color=0,55,96&amp;vtp=1&amp;bbb=1"/>
          <p:cNvSpPr/>
          <p:nvPr/>
        </p:nvSpPr>
        <p:spPr>
          <a:xfrm>
            <a:off x="502920" y="241052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句意为：我要用我心中的爱来迎接我的女儿。</a:t>
            </a:r>
            <a:endParaRPr lang="en-US" altLang="zh-CN" sz="1800" dirty="0"/>
          </a:p>
        </p:txBody>
      </p:sp>
      <p:sp>
        <p:nvSpPr>
          <p:cNvPr id="6" name="QB_5_BD.14_1#b754ebf14?pid=5bf1a2dc6&amp;color=0,55,96&amp;vtp=1&amp;bbb=1"/>
          <p:cNvSpPr/>
          <p:nvPr/>
        </p:nvSpPr>
        <p:spPr>
          <a:xfrm>
            <a:off x="502920" y="281628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truck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（load）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bricks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broke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down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suddenly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middle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bridge.</a:t>
            </a:r>
            <a:endParaRPr lang="en-US" altLang="zh-CN" sz="1800" dirty="0"/>
          </a:p>
        </p:txBody>
      </p:sp>
      <p:sp>
        <p:nvSpPr>
          <p:cNvPr id="7" name="QB_5_AN.15_1#b754ebf14.blank?pid=5bf1a2dc6&amp;color=0,55,96&amp;vpa=7&amp;vtp=1&amp;bbb=1"/>
          <p:cNvSpPr/>
          <p:nvPr/>
        </p:nvSpPr>
        <p:spPr>
          <a:xfrm>
            <a:off x="1721326" y="2764853"/>
            <a:ext cx="776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loaded</a:t>
            </a:r>
            <a:endParaRPr lang="en-US" altLang="zh-CN" dirty="0"/>
          </a:p>
        </p:txBody>
      </p:sp>
      <p:sp>
        <p:nvSpPr>
          <p:cNvPr id="8" name="QB_5_AS.16_1#b754ebf14?pid=5bf1a2dc6&amp;color=0,55,96&amp;vtp=1&amp;bbb=1&amp;hb=1"/>
          <p:cNvSpPr/>
          <p:nvPr/>
        </p:nvSpPr>
        <p:spPr>
          <a:xfrm>
            <a:off x="502920" y="3227070"/>
            <a:ext cx="10570464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句意为：装满砖头的那辆卡车在桥中间突然抛锚了。be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loaded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意为“装满</a:t>
            </a:r>
            <a:r>
              <a:rPr lang="en-US" altLang="zh-CN" sz="1800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”，设空处为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省略了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be动词的形容词短语作后置定语，故填loaded。</a:t>
            </a:r>
            <a:endParaRPr lang="en-US" altLang="zh-CN" dirty="0"/>
          </a:p>
        </p:txBody>
      </p:sp>
      <p:sp>
        <p:nvSpPr>
          <p:cNvPr id="9" name="QB_5_BD.17_1#79d2d0d68?pid=5bf1a2dc6&amp;color=0,55,96&amp;vtp=1&amp;bbb=1"/>
          <p:cNvSpPr/>
          <p:nvPr/>
        </p:nvSpPr>
        <p:spPr>
          <a:xfrm>
            <a:off x="502920" y="405453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3.She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（sense）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think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cautious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offend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her.</a:t>
            </a:r>
            <a:endParaRPr lang="en-US" altLang="zh-CN" sz="1800" dirty="0"/>
          </a:p>
        </p:txBody>
      </p:sp>
      <p:sp>
        <p:nvSpPr>
          <p:cNvPr id="10" name="QB_5_AN.18_1#79d2d0d68.blank?pid=5bf1a2dc6&amp;color=0,55,96&amp;vpa=8&amp;vtp=1&amp;bbb=1"/>
          <p:cNvSpPr/>
          <p:nvPr/>
        </p:nvSpPr>
        <p:spPr>
          <a:xfrm>
            <a:off x="1403826" y="4003103"/>
            <a:ext cx="966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sensitive</a:t>
            </a:r>
            <a:endParaRPr lang="en-US" altLang="zh-CN" dirty="0"/>
          </a:p>
        </p:txBody>
      </p:sp>
      <p:sp>
        <p:nvSpPr>
          <p:cNvPr id="11" name="QB_5_AS.19_1#79d2d0d68?pid=5bf1a2dc6&amp;color=0,55,96&amp;vtp=1&amp;bbb=1&amp;hb=1"/>
          <p:cNvSpPr/>
          <p:nvPr/>
        </p:nvSpPr>
        <p:spPr>
          <a:xfrm>
            <a:off x="502920" y="4465320"/>
            <a:ext cx="10570464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句意为：她对人们关于她的看法很敏感，一定要谨慎些，不要去冒犯她。设空处作表语，表示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“敏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感的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”，应用形容词sensitive。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7" grpId="0" build="p" animBg="1"/>
      <p:bldP spid="8" grpId="0" build="p" animBg="1"/>
      <p:bldP spid="10" grpId="0" build="p" animBg="1"/>
      <p:bldP spid="11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20_1#1d985af7e?pid=5bf1a2dc6&amp;color=0,55,96&amp;vtp=1&amp;bt=1&amp;bbb=1&amp;hb=1"/>
          <p:cNvSpPr/>
          <p:nvPr/>
        </p:nvSpPr>
        <p:spPr>
          <a:xfrm>
            <a:off x="502920" y="1508760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4.Customers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getting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（sense）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spite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advertisements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seen.</a:t>
            </a:r>
            <a:endParaRPr lang="en-US" altLang="zh-CN" dirty="0"/>
          </a:p>
        </p:txBody>
      </p:sp>
      <p:sp>
        <p:nvSpPr>
          <p:cNvPr id="3" name="QB_5_AN.21_1#1d985af7e.blank?pid=5bf1a2dc6&amp;color=0,55,96&amp;vpa=9&amp;vtp=1&amp;bbb=1"/>
          <p:cNvSpPr/>
          <p:nvPr/>
        </p:nvSpPr>
        <p:spPr>
          <a:xfrm>
            <a:off x="3473926" y="1478280"/>
            <a:ext cx="903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sensible</a:t>
            </a:r>
            <a:endParaRPr lang="en-US" altLang="zh-CN" dirty="0"/>
          </a:p>
        </p:txBody>
      </p:sp>
      <p:sp>
        <p:nvSpPr>
          <p:cNvPr id="4" name="QB_5_AS.22_1#1d985af7e?pid=5bf1a2dc6&amp;color=0,55,96&amp;vtp=1&amp;bbb=1&amp;hb=1"/>
          <p:cNvSpPr/>
          <p:nvPr/>
        </p:nvSpPr>
        <p:spPr>
          <a:xfrm>
            <a:off x="502920" y="2327275"/>
            <a:ext cx="10570464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句意为：消费者变得更加理智了，尽管看了很多广告，但他们只买自己需要的东西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。设空处前有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more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，且设空处修饰Customers，表示“理智的”，应用形容词sensible。</a:t>
            </a:r>
            <a:endParaRPr lang="en-US" altLang="zh-CN" dirty="0"/>
          </a:p>
        </p:txBody>
      </p:sp>
      <p:sp>
        <p:nvSpPr>
          <p:cNvPr id="5" name="QB_5_BD.23_1#cfc5f2cfa?pid=5bf1a2dc6&amp;color=0,55,96&amp;vtp=1&amp;bbb=1"/>
          <p:cNvSpPr/>
          <p:nvPr/>
        </p:nvSpPr>
        <p:spPr>
          <a:xfrm>
            <a:off x="502920" y="315474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5.It's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said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Picasso's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paintings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exhibition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city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museum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week.</a:t>
            </a:r>
            <a:endParaRPr lang="en-US" altLang="zh-CN" sz="1800" dirty="0"/>
          </a:p>
        </p:txBody>
      </p:sp>
      <p:sp>
        <p:nvSpPr>
          <p:cNvPr id="6" name="QB_5_AN.24_1#cfc5f2cfa.blank?pid=5bf1a2dc6&amp;color=0,55,96&amp;vpa=10&amp;vtp=1&amp;bbb=1"/>
          <p:cNvSpPr/>
          <p:nvPr/>
        </p:nvSpPr>
        <p:spPr>
          <a:xfrm>
            <a:off x="4280376" y="3103308"/>
            <a:ext cx="395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endParaRPr lang="en-US" altLang="zh-CN" dirty="0"/>
          </a:p>
        </p:txBody>
      </p:sp>
      <p:sp>
        <p:nvSpPr>
          <p:cNvPr id="7" name="QB_5_AS.25_1#cfc5f2cfa?pid=5bf1a2dc6&amp;color=0,55,96&amp;vtp=1&amp;bbb=1"/>
          <p:cNvSpPr/>
          <p:nvPr/>
        </p:nvSpPr>
        <p:spPr>
          <a:xfrm>
            <a:off x="502920" y="356050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句意为：据说毕加索的画作本周在市博物馆展出。on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exhibition为固定搭配，意为“展出中”。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bde6bf0b6?pid=c1037dc23&amp;color=0,55,96&amp;vtp=1&amp;bt=1&amp;bbb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三、完成句子。</a:t>
            </a:r>
            <a:endParaRPr lang="en-US" altLang="zh-CN" sz="2200" dirty="0"/>
          </a:p>
        </p:txBody>
      </p:sp>
      <p:sp>
        <p:nvSpPr>
          <p:cNvPr id="3" name="QB_5_BD.26_1#f96adef79?sp=1&amp;pid=bde6bf0b6&amp;color=0,55,96&amp;vtp=1&amp;bbb=1"/>
          <p:cNvSpPr/>
          <p:nvPr/>
        </p:nvSpPr>
        <p:spPr>
          <a:xfrm>
            <a:off x="502920" y="200862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1.他的同窗和老师们来看望他，他收到了一大堆礼物和卡片。（load）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school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friends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teachers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visited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presents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cards.</a:t>
            </a:r>
            <a:endParaRPr lang="en-US" altLang="zh-CN" sz="1800" dirty="0"/>
          </a:p>
        </p:txBody>
      </p:sp>
      <p:sp>
        <p:nvSpPr>
          <p:cNvPr id="4" name="QB_5_AN.27_1#f96adef79.blank?pid=bde6bf0b6&amp;color=0,55,96&amp;vpa=11&amp;vtp=1"/>
          <p:cNvSpPr/>
          <p:nvPr/>
        </p:nvSpPr>
        <p:spPr>
          <a:xfrm>
            <a:off x="6477475" y="2376290"/>
            <a:ext cx="268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dirty="0"/>
          </a:p>
        </p:txBody>
      </p:sp>
      <p:sp>
        <p:nvSpPr>
          <p:cNvPr id="5" name="QB_5_AN.28_1#f96adef79.blank?pid=bde6bf0b6&amp;color=0,55,96&amp;vpa=12&amp;vtp=1&amp;bbb=1"/>
          <p:cNvSpPr/>
          <p:nvPr/>
        </p:nvSpPr>
        <p:spPr>
          <a:xfrm>
            <a:off x="6896575" y="2376290"/>
            <a:ext cx="560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load</a:t>
            </a:r>
            <a:endParaRPr lang="en-US" altLang="zh-CN" dirty="0"/>
          </a:p>
        </p:txBody>
      </p:sp>
      <p:sp>
        <p:nvSpPr>
          <p:cNvPr id="6" name="QB_5_AN.29_1#f96adef79.blank?pid=bde6bf0b6&amp;color=0,55,96&amp;vpa=13&amp;vtp=1&amp;bbb=1"/>
          <p:cNvSpPr/>
          <p:nvPr/>
        </p:nvSpPr>
        <p:spPr>
          <a:xfrm>
            <a:off x="7569675" y="2376290"/>
            <a:ext cx="357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endParaRPr lang="en-US" altLang="zh-CN" dirty="0"/>
          </a:p>
        </p:txBody>
      </p:sp>
      <p:sp>
        <p:nvSpPr>
          <p:cNvPr id="7" name="QB_5_BD.30_1#d7438ed15?sp=1&amp;pid=bde6bf0b6&amp;color=0,55,96&amp;vtp=1&amp;bbb=1"/>
          <p:cNvSpPr/>
          <p:nvPr/>
        </p:nvSpPr>
        <p:spPr>
          <a:xfrm>
            <a:off x="502920" y="2829560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2.现在没必要为这件事担忧。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worrying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now.</a:t>
            </a:r>
            <a:endParaRPr lang="en-US" altLang="zh-CN" sz="1800" dirty="0"/>
          </a:p>
        </p:txBody>
      </p:sp>
      <p:sp>
        <p:nvSpPr>
          <p:cNvPr id="8" name="QB_5_AN.31_1#d7438ed15.blank?pid=bde6bf0b6&amp;color=0,55,96&amp;vpa=14&amp;vtp=1&amp;bbb=1"/>
          <p:cNvSpPr/>
          <p:nvPr/>
        </p:nvSpPr>
        <p:spPr>
          <a:xfrm>
            <a:off x="470376" y="3197224"/>
            <a:ext cx="700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</a:t>
            </a:r>
            <a:endParaRPr lang="en-US" altLang="zh-CN" dirty="0"/>
          </a:p>
        </p:txBody>
      </p:sp>
      <p:sp>
        <p:nvSpPr>
          <p:cNvPr id="9" name="QB_5_AN.32_1#d7438ed15.blank?pid=bde6bf0b6&amp;color=0,55,96&amp;vpa=15&amp;vtp=1&amp;bbb=1"/>
          <p:cNvSpPr/>
          <p:nvPr/>
        </p:nvSpPr>
        <p:spPr>
          <a:xfrm>
            <a:off x="1295876" y="3197224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endParaRPr lang="en-US" altLang="zh-CN" dirty="0"/>
          </a:p>
        </p:txBody>
      </p:sp>
      <p:sp>
        <p:nvSpPr>
          <p:cNvPr id="10" name="QB_5_AN.33_1#d7438ed15.blank?pid=bde6bf0b6&amp;color=0,55,96&amp;vpa=16&amp;vtp=1&amp;bbb=1"/>
          <p:cNvSpPr/>
          <p:nvPr/>
        </p:nvSpPr>
        <p:spPr>
          <a:xfrm>
            <a:off x="1765776" y="3197224"/>
            <a:ext cx="395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</a:t>
            </a:r>
            <a:endParaRPr lang="en-US" altLang="zh-CN" dirty="0"/>
          </a:p>
        </p:txBody>
      </p:sp>
      <p:sp>
        <p:nvSpPr>
          <p:cNvPr id="11" name="QB_5_AN.34_1#d7438ed15.blank?pid=bde6bf0b6&amp;color=0,55,96&amp;vpa=17&amp;vtp=1&amp;bbb=1"/>
          <p:cNvSpPr/>
          <p:nvPr/>
        </p:nvSpPr>
        <p:spPr>
          <a:xfrm>
            <a:off x="2324576" y="3197224"/>
            <a:ext cx="661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sense</a:t>
            </a:r>
            <a:endParaRPr lang="en-US" altLang="zh-CN" dirty="0"/>
          </a:p>
        </p:txBody>
      </p:sp>
      <p:sp>
        <p:nvSpPr>
          <p:cNvPr id="12" name="QB_5_BD.35_1#a2f9fa66a?sp=1&amp;pid=bde6bf0b6&amp;color=0,55,96&amp;vtp=1&amp;bbb=1"/>
          <p:cNvSpPr/>
          <p:nvPr/>
        </p:nvSpPr>
        <p:spPr>
          <a:xfrm>
            <a:off x="502920" y="364934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3.整天上网聊天是没有意义的。你最好做点别的。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online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day.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You'd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better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something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else.</a:t>
            </a:r>
            <a:endParaRPr lang="en-US" altLang="zh-CN" sz="1800" dirty="0"/>
          </a:p>
        </p:txBody>
      </p:sp>
      <p:sp>
        <p:nvSpPr>
          <p:cNvPr id="13" name="QB_5_AN.36_1#a2f9fa66a.blank?pid=bde6bf0b6&amp;color=0,55,96&amp;vpa=18&amp;vtp=1&amp;bbb=1"/>
          <p:cNvSpPr/>
          <p:nvPr/>
        </p:nvSpPr>
        <p:spPr>
          <a:xfrm>
            <a:off x="762476" y="4017010"/>
            <a:ext cx="750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makes</a:t>
            </a:r>
            <a:endParaRPr lang="en-US" altLang="zh-CN" dirty="0"/>
          </a:p>
        </p:txBody>
      </p:sp>
      <p:sp>
        <p:nvSpPr>
          <p:cNvPr id="14" name="QB_5_AN.37_1#a2f9fa66a.blank?pid=bde6bf0b6&amp;color=0,55,96&amp;vpa=19&amp;vtp=1&amp;bbb=1"/>
          <p:cNvSpPr/>
          <p:nvPr/>
        </p:nvSpPr>
        <p:spPr>
          <a:xfrm>
            <a:off x="1676876" y="4017010"/>
            <a:ext cx="395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</a:t>
            </a:r>
            <a:endParaRPr lang="en-US" altLang="zh-CN" dirty="0"/>
          </a:p>
        </p:txBody>
      </p:sp>
      <p:sp>
        <p:nvSpPr>
          <p:cNvPr id="15" name="QB_5_AN.38_1#a2f9fa66a.blank?pid=bde6bf0b6&amp;color=0,55,96&amp;vpa=20&amp;vtp=1&amp;bbb=1"/>
          <p:cNvSpPr/>
          <p:nvPr/>
        </p:nvSpPr>
        <p:spPr>
          <a:xfrm>
            <a:off x="2235676" y="4017010"/>
            <a:ext cx="661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sense</a:t>
            </a:r>
            <a:endParaRPr lang="en-US" altLang="zh-CN" dirty="0"/>
          </a:p>
        </p:txBody>
      </p:sp>
      <p:sp>
        <p:nvSpPr>
          <p:cNvPr id="16" name="QB_5_BD.39_1#7d55e3bfe?sp=1&amp;pid=bde6bf0b6&amp;color=0,55,96&amp;vtp=1&amp;bbb=1"/>
          <p:cNvSpPr/>
          <p:nvPr/>
        </p:nvSpPr>
        <p:spPr>
          <a:xfrm>
            <a:off x="502920" y="4469130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4.当一支铅笔有一部分位于一杯水里时，它看起来好像被折断了。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pencil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partly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glass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water,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looks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sz="1800" dirty="0"/>
          </a:p>
        </p:txBody>
      </p:sp>
      <p:sp>
        <p:nvSpPr>
          <p:cNvPr id="17" name="QB_5_AN.40_1#7d55e3bfe.blank?pid=bde6bf0b6&amp;color=0,55,96&amp;vpa=21&amp;vtp=1&amp;bbb=1"/>
          <p:cNvSpPr/>
          <p:nvPr/>
        </p:nvSpPr>
        <p:spPr>
          <a:xfrm>
            <a:off x="5839682" y="4836795"/>
            <a:ext cx="357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endParaRPr lang="en-US" altLang="zh-CN" dirty="0"/>
          </a:p>
        </p:txBody>
      </p:sp>
      <p:sp>
        <p:nvSpPr>
          <p:cNvPr id="18" name="QB_5_AN.41_1#7d55e3bfe.blank?pid=bde6bf0b6&amp;color=0,55,96&amp;vpa=22&amp;vtp=1&amp;bbb=1"/>
          <p:cNvSpPr/>
          <p:nvPr/>
        </p:nvSpPr>
        <p:spPr>
          <a:xfrm>
            <a:off x="6322282" y="4824095"/>
            <a:ext cx="1004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if/though</a:t>
            </a:r>
            <a:endParaRPr lang="en-US" altLang="zh-CN" dirty="0"/>
          </a:p>
        </p:txBody>
      </p:sp>
      <p:sp>
        <p:nvSpPr>
          <p:cNvPr id="19" name="QB_5_AN.42_1#7d55e3bfe.blank?pid=bde6bf0b6&amp;color=0,55,96&amp;vpa=23&amp;vtp=1&amp;bbb=1"/>
          <p:cNvSpPr/>
          <p:nvPr/>
        </p:nvSpPr>
        <p:spPr>
          <a:xfrm>
            <a:off x="7477982" y="4836795"/>
            <a:ext cx="293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endParaRPr lang="en-US" altLang="zh-CN" dirty="0"/>
          </a:p>
        </p:txBody>
      </p:sp>
      <p:sp>
        <p:nvSpPr>
          <p:cNvPr id="20" name="QB_5_AN.43_1#7d55e3bfe.blank?pid=bde6bf0b6&amp;color=0,55,96&amp;vpa=24&amp;vtp=1&amp;bbb=1"/>
          <p:cNvSpPr/>
          <p:nvPr/>
        </p:nvSpPr>
        <p:spPr>
          <a:xfrm>
            <a:off x="7947882" y="4836795"/>
            <a:ext cx="611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were</a:t>
            </a:r>
            <a:endParaRPr lang="en-US" altLang="zh-CN" dirty="0"/>
          </a:p>
        </p:txBody>
      </p:sp>
      <p:sp>
        <p:nvSpPr>
          <p:cNvPr id="21" name="QB_5_AN.44_1#7d55e3bfe.blank?pid=bde6bf0b6&amp;color=0,55,96&amp;vpa=25&amp;vtp=1&amp;bbb=1"/>
          <p:cNvSpPr/>
          <p:nvPr/>
        </p:nvSpPr>
        <p:spPr>
          <a:xfrm>
            <a:off x="8709882" y="4836795"/>
            <a:ext cx="801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broken</a:t>
            </a:r>
            <a:endParaRPr lang="en-US" altLang="zh-CN" dirty="0"/>
          </a:p>
        </p:txBody>
      </p:sp>
      <p:sp>
        <p:nvSpPr>
          <p:cNvPr id="22" name="QB_5_BD.45_1#a3f3c6e74?sp=1&amp;pid=bde6bf0b6&amp;color=0,55,96&amp;vtp=1&amp;bbb=1"/>
          <p:cNvSpPr/>
          <p:nvPr/>
        </p:nvSpPr>
        <p:spPr>
          <a:xfrm>
            <a:off x="502920" y="528891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5.司机问我想去哪儿。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driver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asked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sz="1800" dirty="0"/>
          </a:p>
        </p:txBody>
      </p:sp>
      <p:sp>
        <p:nvSpPr>
          <p:cNvPr id="23" name="QB_5_AN.46_1#a3f3c6e74.blank?pid=bde6bf0b6&amp;color=0,55,96&amp;vpa=26&amp;vtp=1&amp;bbb=1"/>
          <p:cNvSpPr/>
          <p:nvPr/>
        </p:nvSpPr>
        <p:spPr>
          <a:xfrm>
            <a:off x="2680176" y="5656580"/>
            <a:ext cx="725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where</a:t>
            </a:r>
            <a:endParaRPr lang="en-US" altLang="zh-CN" dirty="0"/>
          </a:p>
        </p:txBody>
      </p:sp>
      <p:sp>
        <p:nvSpPr>
          <p:cNvPr id="24" name="QB_5_AN.47_1#a3f3c6e74.blank?pid=bde6bf0b6&amp;color=0,55,96&amp;vpa=27&amp;vtp=1"/>
          <p:cNvSpPr/>
          <p:nvPr/>
        </p:nvSpPr>
        <p:spPr>
          <a:xfrm>
            <a:off x="3543776" y="5656580"/>
            <a:ext cx="242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endParaRPr lang="en-US" altLang="zh-CN" dirty="0"/>
          </a:p>
        </p:txBody>
      </p:sp>
      <p:sp>
        <p:nvSpPr>
          <p:cNvPr id="25" name="QB_5_AN.48_1#a3f3c6e74.blank?pid=bde6bf0b6&amp;color=0,55,96&amp;vpa=28&amp;vtp=1&amp;bbb=1"/>
          <p:cNvSpPr/>
          <p:nvPr/>
        </p:nvSpPr>
        <p:spPr>
          <a:xfrm>
            <a:off x="3937476" y="5656580"/>
            <a:ext cx="827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wanted</a:t>
            </a:r>
            <a:endParaRPr lang="en-US" altLang="zh-CN" dirty="0"/>
          </a:p>
        </p:txBody>
      </p:sp>
      <p:sp>
        <p:nvSpPr>
          <p:cNvPr id="26" name="QB_5_AN.49_1#a3f3c6e74.blank?pid=bde6bf0b6&amp;color=0,55,96&amp;vpa=29&amp;vtp=1&amp;bbb=1"/>
          <p:cNvSpPr/>
          <p:nvPr/>
        </p:nvSpPr>
        <p:spPr>
          <a:xfrm>
            <a:off x="4928076" y="5656580"/>
            <a:ext cx="344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endParaRPr lang="en-US" altLang="zh-CN" dirty="0"/>
          </a:p>
        </p:txBody>
      </p:sp>
      <p:sp>
        <p:nvSpPr>
          <p:cNvPr id="27" name="QB_5_AN.50_1#a3f3c6e74.blank?pid=bde6bf0b6&amp;color=0,55,96&amp;vpa=30&amp;vtp=1&amp;bbb=1"/>
          <p:cNvSpPr/>
          <p:nvPr/>
        </p:nvSpPr>
        <p:spPr>
          <a:xfrm>
            <a:off x="5410676" y="5643880"/>
            <a:ext cx="395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6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3" grpId="0" build="p" animBg="1"/>
      <p:bldP spid="14" grpId="0" build="p" animBg="1"/>
      <p:bldP spid="15" grpId="0" build="p" animBg="1"/>
      <p:bldP spid="17" grpId="0" build="p" animBg="1"/>
      <p:bldP spid="18" grpId="0" build="p" animBg="1"/>
      <p:bldP spid="19" grpId="0" build="p" animBg="1"/>
      <p:bldP spid="20" grpId="0" build="p" animBg="1"/>
      <p:bldP spid="21" grpId="0" build="p" animBg="1"/>
      <p:bldP spid="23" grpId="0" build="p" animBg="1"/>
      <p:bldP spid="24" grpId="0" build="p" animBg="1"/>
      <p:bldP spid="25" grpId="0" build="p" animBg="1"/>
      <p:bldP spid="26" grpId="0" build="p" animBg="1"/>
      <p:bldP spid="27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9b90f93d1?pid=c1037dc23&amp;color=0,55,96&amp;vtp=1&amp;bt=1&amp;bbb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四、课文语法填空。</a:t>
            </a:r>
            <a:endParaRPr lang="en-US" altLang="zh-CN" sz="2200" dirty="0"/>
          </a:p>
        </p:txBody>
      </p:sp>
      <p:sp>
        <p:nvSpPr>
          <p:cNvPr id="3" name="QM_5_BD.51_1#49d1468d5?sp=1&amp;pid=9b90f93d1&amp;color=0,55,96&amp;vtp=1&amp;bbb=1&amp;hb=1"/>
          <p:cNvSpPr/>
          <p:nvPr/>
        </p:nvSpPr>
        <p:spPr>
          <a:xfrm>
            <a:off x="502920" y="200862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Zack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bringing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broadcast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largest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museums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Earth—the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Louvre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</a:t>
            </a:r>
            <a:r>
              <a:rPr lang="en-US" altLang="zh-CN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（vivid）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showing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Louvre's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most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amazing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treasures.</a:t>
            </a:r>
            <a:endParaRPr lang="en-US" altLang="zh-CN" dirty="0"/>
          </a:p>
        </p:txBody>
      </p:sp>
      <p:sp>
        <p:nvSpPr>
          <p:cNvPr id="4" name="QM_5_BD.51_2#49d1468d5?sp=1&amp;pid=9b90f93d1&amp;color=0,55,96&amp;vtp=1&amp;bbb=1&amp;hb=1"/>
          <p:cNvSpPr/>
          <p:nvPr/>
        </p:nvSpPr>
        <p:spPr>
          <a:xfrm>
            <a:off x="502920" y="2829560"/>
            <a:ext cx="10570464" cy="16114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stone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stairs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Winged</a:t>
            </a:r>
            <a:r>
              <a:rPr lang="en-US" altLang="zh-CN" sz="1800" b="0" i="1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Victory</a:t>
            </a:r>
            <a:r>
              <a:rPr lang="en-US" altLang="zh-CN" sz="1800" b="0" i="1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1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Samothrace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looks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like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just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（fly）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down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sky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standing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ship.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head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arms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missing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imagine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（hold）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arms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high,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celebrating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result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ancient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battle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dirty="0"/>
          </a:p>
        </p:txBody>
      </p:sp>
      <p:sp>
        <p:nvSpPr>
          <p:cNvPr id="5" name="QM_5_AN.52_1#49d1468d5.blank?pid=9b90f93d1&amp;color=0,55,96&amp;vpa=31&amp;vtp=1&amp;bbb=1"/>
          <p:cNvSpPr/>
          <p:nvPr/>
        </p:nvSpPr>
        <p:spPr>
          <a:xfrm>
            <a:off x="641826" y="2363590"/>
            <a:ext cx="814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vividly</a:t>
            </a:r>
            <a:endParaRPr lang="en-US" altLang="zh-CN" dirty="0"/>
          </a:p>
        </p:txBody>
      </p:sp>
      <p:sp>
        <p:nvSpPr>
          <p:cNvPr id="6" name="QM_5_AN.53_1#49d1468d5.blank?pid=9b90f93d1&amp;color=0,55,96&amp;vpa=32&amp;vtp=1&amp;bbb=1"/>
          <p:cNvSpPr/>
          <p:nvPr/>
        </p:nvSpPr>
        <p:spPr>
          <a:xfrm>
            <a:off x="1137126" y="2799080"/>
            <a:ext cx="738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At/On</a:t>
            </a:r>
            <a:endParaRPr lang="en-US" altLang="zh-CN" dirty="0"/>
          </a:p>
        </p:txBody>
      </p:sp>
      <p:sp>
        <p:nvSpPr>
          <p:cNvPr id="7" name="QM_5_AN.54_1#49d1468d5.blank?pid=9b90f93d1&amp;color=0,55,96&amp;vpa=33&amp;vtp=1&amp;bbb=1"/>
          <p:cNvSpPr/>
          <p:nvPr/>
        </p:nvSpPr>
        <p:spPr>
          <a:xfrm>
            <a:off x="1086326" y="3218180"/>
            <a:ext cx="700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flown</a:t>
            </a:r>
            <a:endParaRPr lang="en-US" altLang="zh-CN" dirty="0"/>
          </a:p>
        </p:txBody>
      </p:sp>
      <p:sp>
        <p:nvSpPr>
          <p:cNvPr id="8" name="QM_5_AN.55_1#49d1468d5.blank?pid=9b90f93d1&amp;color=0,55,96&amp;vpa=34&amp;vtp=1&amp;bbb=1"/>
          <p:cNvSpPr/>
          <p:nvPr/>
        </p:nvSpPr>
        <p:spPr>
          <a:xfrm>
            <a:off x="3156426" y="3624580"/>
            <a:ext cx="865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holding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  <p:bldP spid="7" grpId="0" build="p" animBg="1"/>
      <p:bldP spid="8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1686</Words>
  <Application>Microsoft Office PowerPoint</Application>
  <PresentationFormat>宽屏</PresentationFormat>
  <Paragraphs>197</Paragraphs>
  <Slides>18</Slides>
  <Notes>18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27" baseType="lpstr">
      <vt:lpstr>Arial (正文)</vt:lpstr>
      <vt:lpstr>仿宋</vt:lpstr>
      <vt:lpstr>SimSun</vt:lpstr>
      <vt:lpstr>微软雅黑</vt:lpstr>
      <vt:lpstr>印品黑体</vt:lpstr>
      <vt:lpstr>Arial</vt:lpstr>
      <vt:lpstr>Calibri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2</cp:revision>
  <dcterms:created xsi:type="dcterms:W3CDTF">2024-10-09T04:12:34Z</dcterms:created>
  <dcterms:modified xsi:type="dcterms:W3CDTF">2024-10-09T05:21:41Z</dcterms:modified>
  <cp:category/>
  <cp:contentStatus/>
</cp:coreProperties>
</file>